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D061-D4DF-4F2B-ACFD-32899D58F08C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EE56-5BFF-435E-92AC-E877030BA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22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BD061-D4DF-4F2B-ACFD-32899D58F08C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CEE56-5BFF-435E-92AC-E877030BAD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02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ГОСУДАРСТВЕННЫЙ КОНТРОЛЬ (НАДЗОР) В СФЕРЕ</a:t>
            </a:r>
            <a:br>
              <a:rPr lang="ru-RU" altLang="ru-RU" smtClean="0"/>
            </a:br>
            <a:r>
              <a:rPr lang="ru-RU" altLang="ru-RU" smtClean="0"/>
              <a:t>ГОСУДАРСТВЕННОГО ОБОРОННОГО ЗАКАЗА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16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Порядок проведения проверки. </a:t>
            </a:r>
            <a:br>
              <a:rPr lang="ru-RU" altLang="ru-RU" smtClean="0"/>
            </a:br>
            <a:r>
              <a:rPr lang="ru-RU" altLang="ru-RU" smtClean="0"/>
              <a:t>Приказ о проведении проверки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65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Сроки проведения проверки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52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Доступ должностных лиц, проводящих проверку, </a:t>
            </a:r>
            <a:br>
              <a:rPr lang="ru-RU" altLang="ru-RU" smtClean="0"/>
            </a:br>
            <a:r>
              <a:rPr lang="ru-RU" altLang="ru-RU" smtClean="0"/>
              <a:t>на территорию или в помещение </a:t>
            </a:r>
            <a:br>
              <a:rPr lang="ru-RU" altLang="ru-RU" smtClean="0"/>
            </a:br>
            <a:r>
              <a:rPr lang="ru-RU" altLang="ru-RU" smtClean="0"/>
              <a:t>проверяемого лица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01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. Истребование информации и документов </a:t>
            </a:r>
            <a:br>
              <a:rPr lang="ru-RU" altLang="ru-RU" smtClean="0"/>
            </a:br>
            <a:r>
              <a:rPr lang="ru-RU" altLang="ru-RU" smtClean="0"/>
              <a:t>при проведении проверки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27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Сроки давности рассмотрения дела о нарушении законодательства в сфере государственного оборонного заказа (Статья 15.14.) 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75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Заявление и возбуждение дела. </a:t>
            </a:r>
            <a:br>
              <a:rPr lang="ru-RU" altLang="ru-RU" smtClean="0"/>
            </a:br>
            <a:r>
              <a:rPr lang="ru-RU" altLang="ru-RU" smtClean="0"/>
              <a:t>Важные особенности.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90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Прекращение рассмотрения дела о нарушении</a:t>
            </a:r>
            <a:br>
              <a:rPr lang="ru-RU" altLang="ru-RU" smtClean="0"/>
            </a:br>
            <a:r>
              <a:rPr lang="ru-RU" altLang="ru-RU" smtClean="0"/>
              <a:t>в сфере ГОЗ. Важные особенности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90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Исполнение предписания по делу о нарушении законодательства в сфере ГОЗ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60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Пересмотр решения и (или) выданного </a:t>
            </a:r>
            <a:br>
              <a:rPr lang="ru-RU" altLang="ru-RU" smtClean="0"/>
            </a:br>
            <a:r>
              <a:rPr lang="ru-RU" altLang="ru-RU" smtClean="0"/>
              <a:t>на его основании предписания. Особенности.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81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КОАП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9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ru-RU" smtClean="0">
                <a:solidFill>
                  <a:srgbClr val="7F7F7F"/>
                </a:solidFill>
              </a:rPr>
              <a:t>Визитная карточка эксперта</a:t>
            </a:r>
            <a:r>
              <a:rPr kumimoji="0" lang="ru-RU" altLang="ru-RU" smtClean="0"/>
              <a:t/>
            </a:r>
            <a:br>
              <a:rPr kumimoji="0" lang="ru-RU" altLang="ru-RU" smtClean="0"/>
            </a:br>
            <a:r>
              <a:rPr kumimoji="0" lang="ru-RU" altLang="ru-RU" b="1" smtClean="0"/>
              <a:t>Кирилл Владимирович Кузнецов</a:t>
            </a:r>
            <a:endParaRPr kumimoji="0" lang="ru-RU" altLang="ru-RU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72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26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Статья 7.29.2. Отказ или уклонение поставщика (исполнителя, подрядчика) от заключения государственного </a:t>
            </a:r>
            <a:br>
              <a:rPr lang="ru-RU" altLang="ru-RU" smtClean="0"/>
            </a:br>
            <a:r>
              <a:rPr lang="ru-RU" altLang="ru-RU" smtClean="0"/>
              <a:t>контракта по ГОЗ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23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Статья 7.32.1. Нарушение срока и порядка оплаты ТРУ</a:t>
            </a:r>
            <a:br>
              <a:rPr lang="ru-RU" altLang="ru-RU" smtClean="0"/>
            </a:br>
            <a:r>
              <a:rPr lang="ru-RU" altLang="ru-RU" smtClean="0"/>
              <a:t>для государственных нужд по ГОЗ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66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Статья 7.29.1. Нарушение порядка определения </a:t>
            </a:r>
            <a:br>
              <a:rPr lang="ru-RU" altLang="ru-RU" smtClean="0"/>
            </a:br>
            <a:r>
              <a:rPr lang="ru-RU" altLang="ru-RU" smtClean="0"/>
              <a:t>НМЦК при размещении ГОЗ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42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Статья 7.29.2. Отказ или уклонение от заключения государственного контракта по ГОЗ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12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Статья 14.55. Нарушение условий государственного контракта по ГОЗ либо условий договора, заключенного </a:t>
            </a:r>
            <a:br>
              <a:rPr lang="ru-RU" altLang="ru-RU" smtClean="0"/>
            </a:br>
            <a:r>
              <a:rPr lang="ru-RU" altLang="ru-RU" smtClean="0"/>
              <a:t>в целях выполнения ГОЗ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85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32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600" smtClean="0"/>
              <a:t>Ликвидация или перепрофилирование головным исполнителем без согласования с государственным заказчиком производственных мощностей, обеспечивающих поставки продукции по государственному оборонному заказу</a:t>
            </a:r>
            <a:br>
              <a:rPr lang="ru-RU" altLang="ru-RU" sz="1600" smtClean="0"/>
            </a:br>
            <a:r>
              <a:rPr lang="ru-RU" altLang="ru-RU" sz="1600" smtClean="0"/>
              <a:t>ст. 14.55.1.</a:t>
            </a:r>
            <a:endParaRPr lang="ru-RU" altLang="ru-RU" sz="16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84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smtClean="0"/>
              <a:t>Действия (бездействие) головного исполнителя, исполнителя, которые приводят или могут привести к необоснованному завышению цены, неисполнению либо ненадлежащему исполнению государственного контракта по государственному оборонному заказу (ст.14.55.2)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49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Нарушение требования о ведении раздельного учета результатов финансово-хозяйственной деятельности</a:t>
            </a:r>
            <a:br>
              <a:rPr lang="ru-RU" altLang="ru-RU" smtClean="0"/>
            </a:br>
            <a:r>
              <a:rPr lang="ru-RU" altLang="ru-RU" smtClean="0"/>
              <a:t>Статья 15.37. 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8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Специальные предложения от наших партнеров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17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/>
              <a:t>Совершение уполномоченным банком операций, проведение </a:t>
            </a:r>
            <a:br>
              <a:rPr lang="ru-RU" altLang="ru-RU" sz="2000" smtClean="0"/>
            </a:br>
            <a:r>
              <a:rPr lang="ru-RU" altLang="ru-RU" sz="2000" smtClean="0"/>
              <a:t>которых не допускается в соответствии</a:t>
            </a:r>
            <a:br>
              <a:rPr lang="ru-RU" altLang="ru-RU" sz="2000" smtClean="0"/>
            </a:br>
            <a:r>
              <a:rPr lang="ru-RU" altLang="ru-RU" sz="2000" smtClean="0"/>
              <a:t>с законодательством РФ в ГОЗ (ст. 15.40)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62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Воспрепятствование осуществлению законной </a:t>
            </a:r>
            <a:br>
              <a:rPr lang="ru-RU" altLang="ru-RU" smtClean="0"/>
            </a:br>
            <a:r>
              <a:rPr lang="ru-RU" altLang="ru-RU" smtClean="0"/>
              <a:t>деятельности должностного лица </a:t>
            </a:r>
            <a:br>
              <a:rPr lang="ru-RU" altLang="ru-RU" smtClean="0"/>
            </a:br>
            <a:r>
              <a:rPr lang="ru-RU" altLang="ru-RU" smtClean="0"/>
              <a:t>контролирующего органа (ст. 19.4.2.)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64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/>
              <a:t>Непредставление информации и документов или представление </a:t>
            </a:r>
            <a:br>
              <a:rPr lang="ru-RU" altLang="ru-RU" sz="2000" smtClean="0"/>
            </a:br>
            <a:r>
              <a:rPr lang="ru-RU" altLang="ru-RU" sz="2000" smtClean="0"/>
              <a:t>заведомо недостоверных информации и документов </a:t>
            </a:r>
            <a:br>
              <a:rPr lang="ru-RU" altLang="ru-RU" sz="2000" smtClean="0"/>
            </a:br>
            <a:r>
              <a:rPr lang="ru-RU" altLang="ru-RU" sz="2000" smtClean="0"/>
              <a:t>(ст. 19.7.2)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49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ru-RU" b="1" smtClean="0"/>
              <a:t>ЦЕНТР ЭФФЕКТИВНЫХ ЗАКУПОК</a:t>
            </a:r>
            <a:br>
              <a:rPr kumimoji="0" lang="ru-RU" altLang="ru-RU" b="1" smtClean="0"/>
            </a:br>
            <a:r>
              <a:rPr kumimoji="0" lang="en-US" altLang="ru-RU" b="1" smtClean="0">
                <a:solidFill>
                  <a:srgbClr val="222268"/>
                </a:solidFill>
              </a:rPr>
              <a:t>Tendery</a:t>
            </a:r>
            <a:r>
              <a:rPr kumimoji="0" lang="en-US" altLang="ru-RU" b="1" smtClean="0"/>
              <a:t>.</a:t>
            </a:r>
            <a:r>
              <a:rPr kumimoji="0" lang="en-US" altLang="ru-RU" b="1" smtClean="0">
                <a:solidFill>
                  <a:srgbClr val="C00000"/>
                </a:solidFill>
              </a:rPr>
              <a:t>ru</a:t>
            </a:r>
            <a:endParaRPr kumimoji="0" lang="ru-RU" altLang="ru-RU" b="1" smtClean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44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Межведомственный контроль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41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Функции контролирующего органа</a:t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15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Полномочия контролирующего органа</a:t>
            </a:r>
            <a:br>
              <a:rPr lang="ru-RU" altLang="ru-RU" smtClean="0"/>
            </a:br>
            <a:r>
              <a:rPr lang="ru-RU" altLang="ru-RU" smtClean="0"/>
              <a:t>(Статья 15.2.) (1</a:t>
            </a:r>
            <a:r>
              <a:rPr lang="en-US" altLang="ru-RU" smtClean="0"/>
              <a:t>/2)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01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Полномочия контролирующего органа</a:t>
            </a:r>
            <a:br>
              <a:rPr lang="ru-RU" altLang="ru-RU" smtClean="0"/>
            </a:br>
            <a:r>
              <a:rPr lang="ru-RU" altLang="ru-RU" smtClean="0"/>
              <a:t>(Статья 15.2.) (</a:t>
            </a:r>
            <a:r>
              <a:rPr lang="en-US" altLang="ru-RU" smtClean="0"/>
              <a:t>2/2)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12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Проведение проверок контролирующим органом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Плановые проверки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8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Проведение проверок контролирующим органом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Внеплановые проверки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4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Экран (4:3)</PresentationFormat>
  <Paragraphs>31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ГОСУДАРСТВЕННЫЙ КОНТРОЛЬ (НАДЗОР) В СФЕРЕ ГОСУДАРСТВЕННОГО ОБОРОННОГО ЗАКАЗА</vt:lpstr>
      <vt:lpstr>Визитная карточка эксперта Кирилл Владимирович Кузнецов</vt:lpstr>
      <vt:lpstr>Специальные предложения от наших партнеров</vt:lpstr>
      <vt:lpstr>Межведомственный контроль</vt:lpstr>
      <vt:lpstr>Функции контролирующего органа </vt:lpstr>
      <vt:lpstr>Полномочия контролирующего органа (Статья 15.2.) (1/2)</vt:lpstr>
      <vt:lpstr>Полномочия контролирующего органа (Статья 15.2.) (2/2)</vt:lpstr>
      <vt:lpstr>Проведение проверок контролирующим органом Плановые проверки</vt:lpstr>
      <vt:lpstr>Проведение проверок контролирующим органом Внеплановые проверки</vt:lpstr>
      <vt:lpstr>Порядок проведения проверки.  Приказ о проведении проверки</vt:lpstr>
      <vt:lpstr>Сроки проведения проверки</vt:lpstr>
      <vt:lpstr>Доступ должностных лиц, проводящих проверку,  на территорию или в помещение  проверяемого лица</vt:lpstr>
      <vt:lpstr>. Истребование информации и документов  при проведении проверки</vt:lpstr>
      <vt:lpstr>Сроки давности рассмотрения дела о нарушении законодательства в сфере государственного оборонного заказа (Статья 15.14.) </vt:lpstr>
      <vt:lpstr>Заявление и возбуждение дела.  Важные особенности.</vt:lpstr>
      <vt:lpstr>Прекращение рассмотрения дела о нарушении в сфере ГОЗ. Важные особенности</vt:lpstr>
      <vt:lpstr>Исполнение предписания по делу о нарушении законодательства в сфере ГОЗ</vt:lpstr>
      <vt:lpstr>Пересмотр решения и (или) выданного  на его основании предписания. Особенности.</vt:lpstr>
      <vt:lpstr>КОАП</vt:lpstr>
      <vt:lpstr>Презентация PowerPoint</vt:lpstr>
      <vt:lpstr>Статья 7.29.2. Отказ или уклонение поставщика (исполнителя, подрядчика) от заключения государственного  контракта по ГОЗ</vt:lpstr>
      <vt:lpstr>Статья 7.32.1. Нарушение срока и порядка оплаты ТРУ для государственных нужд по ГОЗ</vt:lpstr>
      <vt:lpstr>Статья 7.29.1. Нарушение порядка определения  НМЦК при размещении ГОЗ</vt:lpstr>
      <vt:lpstr>Статья 7.29.2. Отказ или уклонение от заключения государственного контракта по ГОЗ</vt:lpstr>
      <vt:lpstr>Статья 14.55. Нарушение условий государственного контракта по ГОЗ либо условий договора, заключенного  в целях выполнения ГОЗ</vt:lpstr>
      <vt:lpstr>Презентация PowerPoint</vt:lpstr>
      <vt:lpstr>Ликвидация или перепрофилирование головным исполнителем без согласования с государственным заказчиком производственных мощностей, обеспечивающих поставки продукции по государственному оборонному заказу ст. 14.55.1.</vt:lpstr>
      <vt:lpstr>Действия (бездействие) головного исполнителя, исполнителя, которые приводят или могут привести к необоснованному завышению цены, неисполнению либо ненадлежащему исполнению государственного контракта по государственному оборонному заказу (ст.14.55.2)</vt:lpstr>
      <vt:lpstr>Нарушение требования о ведении раздельного учета результатов финансово-хозяйственной деятельности Статья 15.37. </vt:lpstr>
      <vt:lpstr>Совершение уполномоченным банком операций, проведение  которых не допускается в соответствии с законодательством РФ в ГОЗ (ст. 15.40)</vt:lpstr>
      <vt:lpstr>Воспрепятствование осуществлению законной  деятельности должностного лица  контролирующего органа (ст. 19.4.2.)</vt:lpstr>
      <vt:lpstr>Непредставление информации и документов или представление  заведомо недостоверных информации и документов  (ст. 19.7.2)</vt:lpstr>
      <vt:lpstr>ЦЕНТР ЭФФЕКТИВНЫХ ЗАКУПОК Tendery.ru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ГОСУДАРСТВЕННЫЙ КОНТРОЛЬ (НАДЗОР) В СФЕРЕ ГОСУДАРСТВЕННОГО ОБОРОННОГО ЗАКАЗА</dc:title>
  <dc:creator>SW</dc:creator>
  <cp:lastModifiedBy>SW</cp:lastModifiedBy>
  <cp:revision>1</cp:revision>
  <dcterms:created xsi:type="dcterms:W3CDTF">2015-09-15T09:59:53Z</dcterms:created>
  <dcterms:modified xsi:type="dcterms:W3CDTF">2015-09-15T09:59:55Z</dcterms:modified>
</cp:coreProperties>
</file>