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BCB1-51E3-471B-964F-2F19CE9C1EA7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2B8C-29BA-4CA3-82D2-DED4F5E31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0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8BCB1-51E3-471B-964F-2F19CE9C1EA7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2B8C-29BA-4CA3-82D2-DED4F5E31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02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/>
              <a:t>Пример недоработки в ФЗ. Моноконтракт. Изменять цену контракта с разноименной продукцией нельзя</a:t>
            </a:r>
            <a:br>
              <a:rPr lang="ru-RU" altLang="ru-RU" sz="2000" smtClean="0"/>
            </a:br>
            <a:r>
              <a:rPr lang="ru-RU" altLang="ru-RU" sz="1200" smtClean="0"/>
              <a:t>Письмо МЭР РФ от 3 февраля 2015 г. N Д28и-246</a:t>
            </a:r>
            <a:endParaRPr lang="ru-RU" altLang="ru-RU" sz="12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97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Пример однобокости подхода. </a:t>
            </a:r>
            <a:br>
              <a:rPr lang="ru-RU" altLang="ru-RU" smtClean="0"/>
            </a:br>
            <a:r>
              <a:rPr lang="ru-RU" altLang="ru-RU" smtClean="0"/>
              <a:t>Стройка под ключ. 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z="1200" smtClean="0"/>
              <a:t>Определение Верховного Суда № 304-КГ15-1413 от 23 марта 2015 года</a:t>
            </a:r>
            <a:endParaRPr lang="ru-RU" altLang="ru-RU" sz="12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00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Пример недоработки закона. Заявка в электронной форме</a:t>
            </a:r>
            <a:br>
              <a:rPr lang="ru-RU" altLang="ru-RU" smtClean="0"/>
            </a:br>
            <a:r>
              <a:rPr lang="ru-RU" altLang="ru-RU" sz="1200" smtClean="0"/>
              <a:t>Постановление Восемнадцатого арбитражного апелляционного суда от 14.10.2014 N 18АП-10626/2014 по делу N А34-2971/2014</a:t>
            </a:r>
            <a:endParaRPr lang="ru-RU" altLang="ru-RU" sz="12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7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Пример несоответствия теории и практики. </a:t>
            </a:r>
            <a:br>
              <a:rPr lang="ru-RU" altLang="ru-RU" smtClean="0"/>
            </a:br>
            <a:r>
              <a:rPr lang="ru-RU" altLang="ru-RU" smtClean="0"/>
              <a:t>Запоздалое «доведение лимитов».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4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Пример экономической неразумности. Размещение отчетов.</a:t>
            </a:r>
            <a:br>
              <a:rPr lang="ru-RU" altLang="ru-RU" smtClean="0"/>
            </a:br>
            <a:r>
              <a:rPr lang="ru-RU" altLang="ru-RU" sz="1200" smtClean="0"/>
              <a:t>Письмо Минэкономразвития России от 27.05.2015 N Д28и-1349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41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mtClean="0"/>
              <a:t>Пример. Расторжение по взаимному согласию </a:t>
            </a:r>
            <a:br>
              <a:rPr kumimoji="0" lang="ru-RU" altLang="ru-RU" smtClean="0"/>
            </a:br>
            <a:r>
              <a:rPr kumimoji="0" lang="ru-RU" altLang="ru-RU" smtClean="0"/>
              <a:t>(манипуляции с количеством).</a:t>
            </a:r>
            <a:endParaRPr kumimoji="0"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35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Принципы контрактной системы. Некоторые проблемы реализации</a:t>
            </a:r>
            <a:br>
              <a:rPr lang="ru-RU" altLang="ru-RU" smtClean="0"/>
            </a:br>
            <a:r>
              <a:rPr lang="ru-RU" altLang="ru-RU" sz="1800" smtClean="0"/>
              <a:t>(ст. 6</a:t>
            </a:r>
            <a:r>
              <a:rPr lang="en-US" altLang="ru-RU" sz="1800" smtClean="0"/>
              <a:t> 44-</a:t>
            </a:r>
            <a:r>
              <a:rPr lang="ru-RU" altLang="ru-RU" sz="1800" smtClean="0"/>
              <a:t>ФЗ)</a:t>
            </a:r>
            <a:endParaRPr lang="ru-RU" altLang="ru-RU" sz="1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21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mtClean="0"/>
              <a:t>Пример. Искажение принципов </a:t>
            </a:r>
            <a:br>
              <a:rPr kumimoji="0" lang="ru-RU" altLang="ru-RU" smtClean="0"/>
            </a:br>
            <a:r>
              <a:rPr kumimoji="0" lang="ru-RU" altLang="ru-RU" smtClean="0"/>
              <a:t>(</a:t>
            </a:r>
            <a:r>
              <a:rPr lang="ru-RU" altLang="ru-RU" smtClean="0"/>
              <a:t>открытости, прозрачности</a:t>
            </a:r>
            <a:r>
              <a:rPr kumimoji="0" lang="ru-RU" altLang="ru-RU" smtClean="0"/>
              <a:t>)</a:t>
            </a:r>
            <a:endParaRPr kumimoji="0"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39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Ключевые проблемы контрактной системы. Некоторые предложения.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18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9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mtClean="0">
                <a:solidFill>
                  <a:srgbClr val="7F7F7F"/>
                </a:solidFill>
              </a:rPr>
              <a:t>Визитная карточка эксперта</a:t>
            </a:r>
            <a:r>
              <a:rPr kumimoji="0" lang="ru-RU" altLang="ru-RU" smtClean="0"/>
              <a:t/>
            </a:r>
            <a:br>
              <a:rPr kumimoji="0" lang="ru-RU" altLang="ru-RU" smtClean="0"/>
            </a:br>
            <a:r>
              <a:rPr kumimoji="0" lang="ru-RU" altLang="ru-RU" b="1" smtClean="0"/>
              <a:t>Кирилл Владимирович Кузнецов</a:t>
            </a:r>
            <a:endParaRPr kumimoji="0" lang="ru-RU" altLang="ru-RU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8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mtClean="0"/>
              <a:t>Контрактная система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48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2015</a:t>
            </a:r>
            <a:br>
              <a:rPr lang="en-US" altLang="ru-RU" smtClean="0"/>
            </a:br>
            <a:r>
              <a:rPr lang="ru-RU" altLang="ru-RU" smtClean="0"/>
              <a:t>Обама: проект HealthCare.gov – 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«широко подтвержденная катастрофа» 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6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Ключевые проблемы контрактной системы</a:t>
            </a:r>
            <a:br>
              <a:rPr lang="ru-RU" altLang="ru-RU" smtClean="0"/>
            </a:br>
            <a:r>
              <a:rPr lang="ru-RU" altLang="ru-RU" smtClean="0"/>
              <a:t>(1</a:t>
            </a:r>
            <a:r>
              <a:rPr lang="en-US" altLang="ru-RU" smtClean="0"/>
              <a:t>/2)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2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Ключевые проблемы контрактной системы</a:t>
            </a:r>
            <a:br>
              <a:rPr lang="ru-RU" altLang="ru-RU" smtClean="0"/>
            </a:br>
            <a:r>
              <a:rPr lang="ru-RU" altLang="ru-RU" smtClean="0"/>
              <a:t>(</a:t>
            </a:r>
            <a:r>
              <a:rPr lang="en-US" altLang="ru-RU" smtClean="0"/>
              <a:t>2</a:t>
            </a:r>
            <a:r>
              <a:rPr lang="ru-RU" altLang="ru-RU" smtClean="0"/>
              <a:t>/2)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8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Пример отсутствия моделирования процедур. Внесение изменений в документацию закупки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ru-RU" altLang="ru-RU" smtClean="0"/>
              <a:t>Заказчик ограничивает конкуренцию</a:t>
            </a:r>
            <a:r>
              <a:rPr kumimoji="0" lang="en-US" altLang="ru-RU" smtClean="0"/>
              <a:t>? </a:t>
            </a:r>
            <a:r>
              <a:rPr kumimoji="0" lang="ru-RU" altLang="ru-RU" smtClean="0"/>
              <a:t>Примеры схем сговора поставщиков</a:t>
            </a:r>
            <a:endParaRPr kumimoji="0"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8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Пример сговора участников закупки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54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Экран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Визитная карточка эксперта Кирилл Владимирович Кузнецов</vt:lpstr>
      <vt:lpstr>Контрактная система</vt:lpstr>
      <vt:lpstr>2015 Обама: проект HealthCare.gov –  «широко подтвержденная катастрофа» </vt:lpstr>
      <vt:lpstr>Ключевые проблемы контрактной системы (1/2)</vt:lpstr>
      <vt:lpstr>Ключевые проблемы контрактной системы (2/2)</vt:lpstr>
      <vt:lpstr>Пример отсутствия моделирования процедур. Внесение изменений в документацию закупки</vt:lpstr>
      <vt:lpstr>Заказчик ограничивает конкуренцию? Примеры схем сговора поставщиков</vt:lpstr>
      <vt:lpstr>Пример сговора участников закупки</vt:lpstr>
      <vt:lpstr>Пример недоработки в ФЗ. Моноконтракт. Изменять цену контракта с разноименной продукцией нельзя Письмо МЭР РФ от 3 февраля 2015 г. N Д28и-246</vt:lpstr>
      <vt:lpstr>Пример однобокости подхода.  Стройка под ключ.  Определение Верховного Суда № 304-КГ15-1413 от 23 марта 2015 года</vt:lpstr>
      <vt:lpstr>Пример недоработки закона. Заявка в электронной форме Постановление Восемнадцатого арбитражного апелляционного суда от 14.10.2014 N 18АП-10626/2014 по делу N А34-2971/2014</vt:lpstr>
      <vt:lpstr>Пример несоответствия теории и практики.  Запоздалое «доведение лимитов».</vt:lpstr>
      <vt:lpstr>Пример экономической неразумности. Размещение отчетов. Письмо Минэкономразвития России от 27.05.2015 N Д28и-1349</vt:lpstr>
      <vt:lpstr>Пример. Расторжение по взаимному согласию  (манипуляции с количеством).</vt:lpstr>
      <vt:lpstr>Принципы контрактной системы. Некоторые проблемы реализации (ст. 6 44-ФЗ)</vt:lpstr>
      <vt:lpstr>Пример. Искажение принципов  (открытости, прозрачности)</vt:lpstr>
      <vt:lpstr>Ключевые проблемы контрактной системы. Некоторые предложения.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Кирилл</cp:lastModifiedBy>
  <cp:revision>1</cp:revision>
  <dcterms:created xsi:type="dcterms:W3CDTF">2015-10-28T12:56:54Z</dcterms:created>
  <dcterms:modified xsi:type="dcterms:W3CDTF">2015-10-28T12:56:56Z</dcterms:modified>
</cp:coreProperties>
</file>